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82" r:id="rId3"/>
    <p:sldId id="289" r:id="rId4"/>
    <p:sldId id="283" r:id="rId5"/>
    <p:sldId id="286" r:id="rId6"/>
    <p:sldId id="285" r:id="rId7"/>
    <p:sldId id="275" r:id="rId8"/>
    <p:sldId id="290" r:id="rId9"/>
    <p:sldId id="284" r:id="rId10"/>
    <p:sldId id="291" r:id="rId11"/>
    <p:sldId id="258" r:id="rId12"/>
    <p:sldId id="267" r:id="rId13"/>
    <p:sldId id="268" r:id="rId14"/>
    <p:sldId id="259" r:id="rId15"/>
    <p:sldId id="261" r:id="rId16"/>
    <p:sldId id="277" r:id="rId17"/>
    <p:sldId id="262" r:id="rId18"/>
    <p:sldId id="263" r:id="rId19"/>
    <p:sldId id="264" r:id="rId20"/>
    <p:sldId id="265" r:id="rId21"/>
    <p:sldId id="274" r:id="rId22"/>
    <p:sldId id="266" r:id="rId23"/>
    <p:sldId id="269" r:id="rId24"/>
    <p:sldId id="270"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327A7F-AED5-4E90-BFF4-987B5154C946}" type="datetimeFigureOut">
              <a:rPr lang="en-US" smtClean="0"/>
              <a:pPr/>
              <a:t>9/2/2013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548BE3-DE18-4B70-98C4-07D4B8FFFF70}" type="slidenum">
              <a:rPr lang="en-US" smtClean="0"/>
              <a:pPr/>
              <a:t>‹#›</a:t>
            </a:fld>
            <a:endParaRPr lang="en-US"/>
          </a:p>
        </p:txBody>
      </p:sp>
    </p:spTree>
    <p:extLst>
      <p:ext uri="{BB962C8B-B14F-4D97-AF65-F5344CB8AC3E}">
        <p14:creationId xmlns="" xmlns:p14="http://schemas.microsoft.com/office/powerpoint/2010/main" val="2969871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D597F5D-C2B0-4648-96A3-08376A7A50BF}" type="datetime1">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1490985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0F1A0D-A490-4510-A79F-892F46DB61C4}" type="datetime1">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1625092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93DEFB-FE14-4DD9-8D1F-DCDC207DC8A0}" type="datetime1">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3212298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F44505-ADEA-44F3-AD67-47645B69FE7C}" type="datetime1">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2486305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2AFEA0-982E-48ED-A81D-5400AE3C1F40}" type="datetime1">
              <a:rPr lang="en-US" smtClean="0"/>
              <a:pPr/>
              <a:t>9/2/2013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3350761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A431A78-0D35-4748-8FFC-1E760C78F15D}" type="datetime1">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1364474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E5731A-6993-483D-AFEC-021AC5AE0011}" type="datetime1">
              <a:rPr lang="en-US" smtClean="0"/>
              <a:pPr/>
              <a:t>9/2/2013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3114370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D0FB96-9AE8-49AE-896C-DA99D3C699D9}" type="datetime1">
              <a:rPr lang="en-US" smtClean="0"/>
              <a:pPr/>
              <a:t>9/2/2013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4135547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D6E8C3-972D-4BB9-9E11-DE9AC81DCBE2}" type="datetime1">
              <a:rPr lang="en-US" smtClean="0"/>
              <a:pPr/>
              <a:t>9/2/2013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2821915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5314A2-CB62-4768-8119-FAF2B022B1E4}" type="datetime1">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332461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B48573-7936-4723-9D9B-4273BAED2C3A}" type="datetime1">
              <a:rPr lang="en-US" smtClean="0"/>
              <a:pPr/>
              <a:t>9/2/2013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2377423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79174F-F601-458C-9C60-24C97BC58140}" type="datetime1">
              <a:rPr lang="en-US" smtClean="0"/>
              <a:pPr/>
              <a:t>9/2/2013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4DA349-A790-4923-B205-5095CED65631}" type="slidenum">
              <a:rPr lang="en-US" smtClean="0"/>
              <a:pPr/>
              <a:t>‹#›</a:t>
            </a:fld>
            <a:endParaRPr lang="en-US"/>
          </a:p>
        </p:txBody>
      </p:sp>
    </p:spTree>
    <p:extLst>
      <p:ext uri="{BB962C8B-B14F-4D97-AF65-F5344CB8AC3E}">
        <p14:creationId xmlns="" xmlns:p14="http://schemas.microsoft.com/office/powerpoint/2010/main" val="4030240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smtClean="0"/>
              <a:t> </a:t>
            </a:r>
            <a:endParaRPr lang="en-US" dirty="0"/>
          </a:p>
        </p:txBody>
      </p:sp>
      <p:sp>
        <p:nvSpPr>
          <p:cNvPr id="3" name="Content Placeholder 2"/>
          <p:cNvSpPr>
            <a:spLocks noGrp="1"/>
          </p:cNvSpPr>
          <p:nvPr>
            <p:ph idx="1"/>
          </p:nvPr>
        </p:nvSpPr>
        <p:spPr>
          <a:xfrm>
            <a:off x="457200" y="908720"/>
            <a:ext cx="8229600" cy="5217443"/>
          </a:xfrm>
        </p:spPr>
        <p:txBody>
          <a:bodyPr>
            <a:normAutofit lnSpcReduction="10000"/>
          </a:bodyPr>
          <a:lstStyle/>
          <a:p>
            <a:pPr algn="ctr">
              <a:buNone/>
            </a:pPr>
            <a:endParaRPr lang="en-US" b="1" dirty="0" smtClean="0"/>
          </a:p>
          <a:p>
            <a:pPr algn="ctr">
              <a:buNone/>
            </a:pPr>
            <a:endParaRPr lang="en-US" b="1" dirty="0" smtClean="0"/>
          </a:p>
          <a:p>
            <a:pPr algn="ctr">
              <a:buNone/>
            </a:pPr>
            <a:r>
              <a:rPr lang="en-US" b="1" dirty="0" smtClean="0"/>
              <a:t>Pension </a:t>
            </a:r>
            <a:r>
              <a:rPr lang="en-US" b="1" dirty="0" smtClean="0"/>
              <a:t>Reform in the African Context: The case for Uganda</a:t>
            </a:r>
          </a:p>
          <a:p>
            <a:pPr>
              <a:buNone/>
            </a:pPr>
            <a:endParaRPr lang="en-US" b="1" dirty="0" smtClean="0"/>
          </a:p>
          <a:p>
            <a:pPr algn="ctr">
              <a:buNone/>
            </a:pPr>
            <a:r>
              <a:rPr lang="en-US" b="1" dirty="0" smtClean="0"/>
              <a:t>IOPS/RBA/MFW4A </a:t>
            </a:r>
            <a:r>
              <a:rPr lang="en-US" b="1" dirty="0" smtClean="0"/>
              <a:t>Workshop: Nairobi, </a:t>
            </a:r>
            <a:r>
              <a:rPr lang="en-US" b="1" dirty="0" smtClean="0"/>
              <a:t>Kenya </a:t>
            </a:r>
            <a:r>
              <a:rPr lang="en-US" b="1" dirty="0" smtClean="0"/>
              <a:t>4-5 September </a:t>
            </a:r>
            <a:r>
              <a:rPr lang="en-US" b="1" dirty="0" smtClean="0"/>
              <a:t>2013</a:t>
            </a:r>
          </a:p>
          <a:p>
            <a:pPr>
              <a:buNone/>
            </a:pPr>
            <a:r>
              <a:rPr lang="en-US" dirty="0" smtClean="0"/>
              <a:t> </a:t>
            </a:r>
            <a:endParaRPr lang="en-US" b="1" dirty="0" smtClean="0"/>
          </a:p>
          <a:p>
            <a:pPr marL="0" lvl="0" indent="0" algn="ctr">
              <a:buNone/>
            </a:pPr>
            <a:r>
              <a:rPr lang="en-US" sz="2800" dirty="0" smtClean="0"/>
              <a:t>By Moses Bekabye </a:t>
            </a:r>
          </a:p>
          <a:p>
            <a:pPr marL="0" lvl="0" indent="0" algn="ctr">
              <a:buNone/>
            </a:pPr>
            <a:r>
              <a:rPr lang="en-US" sz="2800" dirty="0" smtClean="0"/>
              <a:t>Interim Chief Executive Officer, </a:t>
            </a:r>
            <a:r>
              <a:rPr lang="en-US" sz="2800" dirty="0" smtClean="0"/>
              <a:t>URBRA</a:t>
            </a:r>
            <a:endParaRPr lang="en-US" sz="2800"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a:t>
            </a:fld>
            <a:endParaRPr lang="en-US"/>
          </a:p>
        </p:txBody>
      </p:sp>
    </p:spTree>
    <p:extLst>
      <p:ext uri="{BB962C8B-B14F-4D97-AF65-F5344CB8AC3E}">
        <p14:creationId xmlns="" xmlns:p14="http://schemas.microsoft.com/office/powerpoint/2010/main" val="17833538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normAutofit fontScale="90000"/>
          </a:bodyPr>
          <a:lstStyle/>
          <a:p>
            <a:r>
              <a:rPr lang="en-US" dirty="0" smtClean="0"/>
              <a:t>What is URBRA’s Mandate?</a:t>
            </a:r>
            <a:endParaRPr lang="en-US" dirty="0"/>
          </a:p>
        </p:txBody>
      </p:sp>
      <p:sp>
        <p:nvSpPr>
          <p:cNvPr id="3" name="Content Placeholder 2"/>
          <p:cNvSpPr>
            <a:spLocks noGrp="1"/>
          </p:cNvSpPr>
          <p:nvPr>
            <p:ph idx="1"/>
          </p:nvPr>
        </p:nvSpPr>
        <p:spPr>
          <a:xfrm>
            <a:off x="457200" y="836712"/>
            <a:ext cx="8229600" cy="5760640"/>
          </a:xfrm>
        </p:spPr>
        <p:txBody>
          <a:bodyPr>
            <a:normAutofit fontScale="77500" lnSpcReduction="20000"/>
          </a:bodyPr>
          <a:lstStyle/>
          <a:p>
            <a:pPr>
              <a:buNone/>
            </a:pPr>
            <a:r>
              <a:rPr lang="en-US" b="1" dirty="0" smtClean="0"/>
              <a:t>Objectives</a:t>
            </a:r>
            <a:endParaRPr lang="en-US" dirty="0" smtClean="0"/>
          </a:p>
          <a:p>
            <a:pPr lvl="0"/>
            <a:r>
              <a:rPr lang="en-US" dirty="0" smtClean="0"/>
              <a:t>Establishment of an independent and effective regulatory authority with the objective to oversee and regulate the establishment, management and operation of retirement benefits schemes, and to protect the interests of members and beneficiaries of all schemes</a:t>
            </a:r>
            <a:r>
              <a:rPr lang="en-US" dirty="0" smtClean="0"/>
              <a:t>.</a:t>
            </a:r>
          </a:p>
          <a:p>
            <a:pPr lvl="0">
              <a:buNone/>
            </a:pPr>
            <a:r>
              <a:rPr lang="en-US" b="1" dirty="0" smtClean="0"/>
              <a:t>Mandate/Functions</a:t>
            </a:r>
          </a:p>
          <a:p>
            <a:r>
              <a:rPr lang="en-US" dirty="0" smtClean="0"/>
              <a:t>Establishment of an independent retirement benefits regulatory authority, among others, to: </a:t>
            </a:r>
          </a:p>
          <a:p>
            <a:pPr lvl="3"/>
            <a:r>
              <a:rPr lang="en-US" sz="2400" dirty="0" smtClean="0"/>
              <a:t>Regulate and supervise the establishment, management and operation of RBS, both public and private;</a:t>
            </a:r>
          </a:p>
          <a:p>
            <a:pPr lvl="3"/>
            <a:r>
              <a:rPr lang="en-US" sz="2400" dirty="0" err="1" smtClean="0"/>
              <a:t>Licence</a:t>
            </a:r>
            <a:r>
              <a:rPr lang="en-US" sz="2400" dirty="0" smtClean="0"/>
              <a:t> RBS, trustees, administrators, fund managers, and custodians</a:t>
            </a:r>
          </a:p>
          <a:p>
            <a:pPr lvl="3"/>
            <a:r>
              <a:rPr lang="en-US" sz="2400" dirty="0" smtClean="0"/>
              <a:t>Protect the interests of members and beneficiaries of RBS, including promotion of transparency and accountability;</a:t>
            </a:r>
          </a:p>
          <a:p>
            <a:pPr lvl="3"/>
            <a:r>
              <a:rPr lang="en-US" sz="2400" dirty="0" smtClean="0"/>
              <a:t>Improve understanding and promote the development of the Retirement Benefits Sector, and creating awareness</a:t>
            </a:r>
          </a:p>
          <a:p>
            <a:pPr lvl="3"/>
            <a:r>
              <a:rPr lang="en-US" sz="2400" dirty="0" smtClean="0"/>
              <a:t>Promote the stability and integrity of the financial sector</a:t>
            </a:r>
          </a:p>
          <a:p>
            <a:pPr lvl="3"/>
            <a:r>
              <a:rPr lang="en-US" sz="2400" dirty="0" smtClean="0"/>
              <a:t>Ensure sustainability of the RB Sector</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fontScale="90000"/>
          </a:bodyPr>
          <a:lstStyle/>
          <a:p>
            <a:pPr lvl="0"/>
            <a:r>
              <a:rPr lang="en-US" b="1" dirty="0" smtClean="0"/>
              <a:t/>
            </a:r>
            <a:br>
              <a:rPr lang="en-US" b="1" dirty="0" smtClean="0"/>
            </a:br>
            <a:r>
              <a:rPr lang="en-US" sz="2700" b="1" dirty="0" smtClean="0"/>
              <a:t>Objectives </a:t>
            </a:r>
            <a:r>
              <a:rPr lang="en-US" sz="2700" b="1" dirty="0"/>
              <a:t>of Retirement Benefits sector </a:t>
            </a:r>
            <a:r>
              <a:rPr lang="en-US" sz="2700" b="1" dirty="0" smtClean="0"/>
              <a:t>liberalization</a:t>
            </a:r>
            <a:r>
              <a:rPr lang="en-US" sz="2700" dirty="0"/>
              <a:t/>
            </a:r>
            <a:br>
              <a:rPr lang="en-US" sz="2700" dirty="0"/>
            </a:br>
            <a:endParaRPr lang="en-US" sz="2700" dirty="0"/>
          </a:p>
        </p:txBody>
      </p:sp>
      <p:sp>
        <p:nvSpPr>
          <p:cNvPr id="3" name="Content Placeholder 2"/>
          <p:cNvSpPr>
            <a:spLocks noGrp="1"/>
          </p:cNvSpPr>
          <p:nvPr>
            <p:ph idx="1"/>
          </p:nvPr>
        </p:nvSpPr>
        <p:spPr>
          <a:xfrm>
            <a:off x="457200" y="1196752"/>
            <a:ext cx="8229600" cy="5112568"/>
          </a:xfrm>
        </p:spPr>
        <p:txBody>
          <a:bodyPr>
            <a:normAutofit fontScale="92500" lnSpcReduction="10000"/>
          </a:bodyPr>
          <a:lstStyle/>
          <a:p>
            <a:r>
              <a:rPr lang="en-US" dirty="0" smtClean="0"/>
              <a:t>The overarching objective is to ensure protection of workers’ savings and better returns to the savings in the form of benefits.</a:t>
            </a:r>
          </a:p>
          <a:p>
            <a:pPr lvl="0"/>
            <a:r>
              <a:rPr lang="en-US" dirty="0" smtClean="0"/>
              <a:t>Introduce competitive pressure in order to improve governance in the entire sector, including for schemes collecting mandatory and non-mandatory contributions;</a:t>
            </a:r>
            <a:endParaRPr lang="en-US" sz="2800" dirty="0" smtClean="0"/>
          </a:p>
          <a:p>
            <a:pPr lvl="2">
              <a:buFont typeface="Wingdings" pitchFamily="2" charset="2"/>
              <a:buChar char="Ø"/>
            </a:pPr>
            <a:r>
              <a:rPr lang="en-US" dirty="0" smtClean="0"/>
              <a:t>For the public service Pension scheme, this will involve separating the Scheme from the sponsor (Ministry of Public Service)</a:t>
            </a:r>
            <a:endParaRPr lang="en-US" sz="2000" dirty="0" smtClean="0"/>
          </a:p>
          <a:p>
            <a:pPr lvl="2">
              <a:buFont typeface="Wingdings" pitchFamily="2" charset="2"/>
              <a:buChar char="Ø"/>
            </a:pPr>
            <a:r>
              <a:rPr lang="en-US" dirty="0" smtClean="0"/>
              <a:t>Ensuring that the Public Service Pension Fund that will be created is run professionally, with a Board of Trustees as the governing body. </a:t>
            </a:r>
            <a:endParaRPr lang="en-US" sz="2800" dirty="0" smtClean="0"/>
          </a:p>
        </p:txBody>
      </p:sp>
      <p:sp>
        <p:nvSpPr>
          <p:cNvPr id="5" name="Slide Number Placeholder 4"/>
          <p:cNvSpPr>
            <a:spLocks noGrp="1"/>
          </p:cNvSpPr>
          <p:nvPr>
            <p:ph type="sldNum" sz="quarter" idx="12"/>
          </p:nvPr>
        </p:nvSpPr>
        <p:spPr/>
        <p:txBody>
          <a:bodyPr/>
          <a:lstStyle/>
          <a:p>
            <a:fld id="{FF4DA349-A790-4923-B205-5095CED65631}" type="slidenum">
              <a:rPr lang="en-US" smtClean="0"/>
              <a:pPr/>
              <a:t>11</a:t>
            </a:fld>
            <a:endParaRPr lang="en-US"/>
          </a:p>
        </p:txBody>
      </p:sp>
    </p:spTree>
    <p:extLst>
      <p:ext uri="{BB962C8B-B14F-4D97-AF65-F5344CB8AC3E}">
        <p14:creationId xmlns="" xmlns:p14="http://schemas.microsoft.com/office/powerpoint/2010/main" val="33007982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Autofit/>
          </a:bodyPr>
          <a:lstStyle/>
          <a:p>
            <a:r>
              <a:rPr lang="en-US" sz="3200" b="1" dirty="0" smtClean="0"/>
              <a:t>Objectives of Retirement Benefits sector liberalization</a:t>
            </a:r>
            <a:endParaRPr lang="en-US" sz="3200" dirty="0"/>
          </a:p>
        </p:txBody>
      </p:sp>
      <p:sp>
        <p:nvSpPr>
          <p:cNvPr id="3" name="Content Placeholder 2"/>
          <p:cNvSpPr>
            <a:spLocks noGrp="1"/>
          </p:cNvSpPr>
          <p:nvPr>
            <p:ph idx="1"/>
          </p:nvPr>
        </p:nvSpPr>
        <p:spPr>
          <a:xfrm>
            <a:off x="457200" y="1124744"/>
            <a:ext cx="8229600" cy="5001419"/>
          </a:xfrm>
        </p:spPr>
        <p:txBody>
          <a:bodyPr>
            <a:normAutofit/>
          </a:bodyPr>
          <a:lstStyle/>
          <a:p>
            <a:pPr lvl="0"/>
            <a:r>
              <a:rPr lang="en-US" dirty="0" smtClean="0"/>
              <a:t>Increase </a:t>
            </a:r>
            <a:r>
              <a:rPr lang="en-US" dirty="0"/>
              <a:t>coverage:</a:t>
            </a:r>
            <a:endParaRPr lang="en-US" sz="2800" dirty="0"/>
          </a:p>
          <a:p>
            <a:pPr lvl="2">
              <a:buFont typeface="Wingdings" pitchFamily="2" charset="2"/>
              <a:buChar char="Ø"/>
            </a:pPr>
            <a:r>
              <a:rPr lang="en-US" dirty="0"/>
              <a:t>to all those in the formal sector employment by removing the current threshold of 5+ employees for companies contributing to the NSSF—mandatory requirement</a:t>
            </a:r>
            <a:endParaRPr lang="en-US" sz="2000" dirty="0"/>
          </a:p>
          <a:p>
            <a:pPr lvl="2">
              <a:buFont typeface="Wingdings" pitchFamily="2" charset="2"/>
              <a:buChar char="Ø"/>
            </a:pPr>
            <a:r>
              <a:rPr lang="en-US" dirty="0"/>
              <a:t>to those who are self-employed—voluntary </a:t>
            </a:r>
            <a:endParaRPr lang="en-US" sz="2000" dirty="0"/>
          </a:p>
          <a:p>
            <a:pPr lvl="2">
              <a:buFont typeface="Wingdings" pitchFamily="2" charset="2"/>
              <a:buChar char="Ø"/>
            </a:pPr>
            <a:r>
              <a:rPr lang="en-US" dirty="0" smtClean="0"/>
              <a:t>to </a:t>
            </a:r>
            <a:r>
              <a:rPr lang="en-US" dirty="0"/>
              <a:t>the informal sector—voluntary</a:t>
            </a:r>
            <a:endParaRPr lang="en-US" sz="2000" dirty="0"/>
          </a:p>
          <a:p>
            <a:pPr lvl="2">
              <a:buFont typeface="Wingdings" pitchFamily="2" charset="2"/>
              <a:buChar char="Ø"/>
            </a:pPr>
            <a:r>
              <a:rPr lang="en-US" dirty="0"/>
              <a:t>Over the long term, expand coverage to a large share of the population, including to those who cannot contribute—the Zero pillar.</a:t>
            </a:r>
            <a:endParaRPr lang="en-US" sz="2000" dirty="0"/>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12</a:t>
            </a:fld>
            <a:endParaRPr lang="en-US"/>
          </a:p>
        </p:txBody>
      </p:sp>
    </p:spTree>
    <p:extLst>
      <p:ext uri="{BB962C8B-B14F-4D97-AF65-F5344CB8AC3E}">
        <p14:creationId xmlns="" xmlns:p14="http://schemas.microsoft.com/office/powerpoint/2010/main" val="32567656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Autofit/>
          </a:bodyPr>
          <a:lstStyle/>
          <a:p>
            <a:r>
              <a:rPr lang="en-US" sz="2800" b="1" dirty="0" smtClean="0"/>
              <a:t>Objectives of Retirement Benefits sector liberalization</a:t>
            </a:r>
            <a:endParaRPr lang="en-US" sz="2800" dirty="0"/>
          </a:p>
        </p:txBody>
      </p:sp>
      <p:sp>
        <p:nvSpPr>
          <p:cNvPr id="3" name="Content Placeholder 2"/>
          <p:cNvSpPr>
            <a:spLocks noGrp="1"/>
          </p:cNvSpPr>
          <p:nvPr>
            <p:ph idx="1"/>
          </p:nvPr>
        </p:nvSpPr>
        <p:spPr>
          <a:xfrm>
            <a:off x="457200" y="836712"/>
            <a:ext cx="8229600" cy="5904656"/>
          </a:xfrm>
        </p:spPr>
        <p:txBody>
          <a:bodyPr>
            <a:normAutofit fontScale="77500" lnSpcReduction="20000"/>
          </a:bodyPr>
          <a:lstStyle/>
          <a:p>
            <a:pPr lvl="0"/>
            <a:r>
              <a:rPr lang="en-US" sz="3400" dirty="0"/>
              <a:t>Make the system fully funded for fiscal sustainability particularly the Public Service Pension Scheme, which is currently and always in arrears. The proposal is to gradually migrate to a Hybrid Defined Contribution system.</a:t>
            </a:r>
          </a:p>
          <a:p>
            <a:pPr lvl="0"/>
            <a:r>
              <a:rPr lang="en-US" sz="3400" dirty="0"/>
              <a:t>Allowing portability and transferability of retirement benefits rights across schemes, occupations and within the EAC.</a:t>
            </a:r>
          </a:p>
          <a:p>
            <a:pPr lvl="2">
              <a:buFont typeface="Wingdings" pitchFamily="2" charset="2"/>
              <a:buChar char="Ø"/>
            </a:pPr>
            <a:r>
              <a:rPr lang="en-US" sz="3100" dirty="0"/>
              <a:t>Contributors will be free to transfer their accrued benefits from one scheme to another under the regulations and guidelines prescribed by the regulator. </a:t>
            </a:r>
          </a:p>
          <a:p>
            <a:pPr lvl="2">
              <a:buFont typeface="Wingdings" pitchFamily="2" charset="2"/>
              <a:buChar char="Ø"/>
            </a:pPr>
            <a:r>
              <a:rPr lang="en-US" sz="3100" dirty="0"/>
              <a:t>The funds which shall be with the NSSF at the time when the proposed legislation becomes effective will remain under NSSF for the first 5 years, thereafter a contributor who wishes to transfer to another </a:t>
            </a:r>
            <a:r>
              <a:rPr lang="en-US" sz="3100" dirty="0" err="1"/>
              <a:t>licenced</a:t>
            </a:r>
            <a:r>
              <a:rPr lang="en-US" sz="3100" dirty="0"/>
              <a:t> scheme of their choice may transfer on a phased basis as the regulator shall determine</a:t>
            </a:r>
            <a:r>
              <a:rPr lang="en-US" sz="3100" dirty="0" smtClean="0"/>
              <a:t>.</a:t>
            </a:r>
            <a:endParaRPr lang="en-US" sz="3100"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13</a:t>
            </a:fld>
            <a:endParaRPr lang="en-US"/>
          </a:p>
        </p:txBody>
      </p:sp>
    </p:spTree>
    <p:extLst>
      <p:ext uri="{BB962C8B-B14F-4D97-AF65-F5344CB8AC3E}">
        <p14:creationId xmlns="" xmlns:p14="http://schemas.microsoft.com/office/powerpoint/2010/main" val="4071099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2800" b="1" dirty="0" smtClean="0"/>
              <a:t>Objectives of Retirement Benefits sector liberalization</a:t>
            </a:r>
            <a:endParaRPr lang="en-US" sz="2800" dirty="0"/>
          </a:p>
        </p:txBody>
      </p:sp>
      <p:sp>
        <p:nvSpPr>
          <p:cNvPr id="3" name="Content Placeholder 2"/>
          <p:cNvSpPr>
            <a:spLocks noGrp="1"/>
          </p:cNvSpPr>
          <p:nvPr>
            <p:ph idx="1"/>
          </p:nvPr>
        </p:nvSpPr>
        <p:spPr>
          <a:xfrm>
            <a:off x="457200" y="1052736"/>
            <a:ext cx="8229600" cy="5073427"/>
          </a:xfrm>
        </p:spPr>
        <p:txBody>
          <a:bodyPr>
            <a:normAutofit fontScale="77500" lnSpcReduction="20000"/>
          </a:bodyPr>
          <a:lstStyle/>
          <a:p>
            <a:pPr lvl="2">
              <a:buFont typeface="Wingdings" pitchFamily="2" charset="2"/>
              <a:buChar char="Ø"/>
            </a:pPr>
            <a:r>
              <a:rPr lang="en-US" sz="3100" dirty="0" smtClean="0"/>
              <a:t>A contributor who meets the criteria for accessing his/her benefits but prefers to postpone receiving his/her benefits to a later date will be allowed to keep his/her savings in the scheme he/she contributed or transfer them to another scheme under a new arrangement.</a:t>
            </a:r>
          </a:p>
          <a:p>
            <a:pPr lvl="2">
              <a:buFont typeface="Wingdings" pitchFamily="2" charset="2"/>
              <a:buChar char="Ø"/>
            </a:pPr>
            <a:r>
              <a:rPr lang="en-US" sz="3100" dirty="0" smtClean="0"/>
              <a:t>Portability will be allowed within the EAC and countries where reciprocal arrangements exist outside the EAC.</a:t>
            </a:r>
          </a:p>
          <a:p>
            <a:pPr lvl="0"/>
            <a:r>
              <a:rPr lang="en-US" sz="4100" dirty="0" smtClean="0"/>
              <a:t>Providing </a:t>
            </a:r>
            <a:r>
              <a:rPr lang="en-US" sz="4100" dirty="0"/>
              <a:t>choice to savers, to be able to put their savings schemes where they have trust and confidence.</a:t>
            </a:r>
          </a:p>
          <a:p>
            <a:pPr lvl="0"/>
            <a:r>
              <a:rPr lang="en-US" sz="4100" dirty="0"/>
              <a:t>Over the long term and as the economy grows, ensuring that those who save for their retirement have adequate income</a:t>
            </a:r>
            <a:r>
              <a:rPr lang="en-US" sz="4100" dirty="0" smtClean="0"/>
              <a:t>.</a:t>
            </a:r>
            <a:endParaRPr lang="en-US" sz="4100"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14</a:t>
            </a:fld>
            <a:endParaRPr lang="en-US"/>
          </a:p>
        </p:txBody>
      </p:sp>
    </p:spTree>
    <p:extLst>
      <p:ext uri="{BB962C8B-B14F-4D97-AF65-F5344CB8AC3E}">
        <p14:creationId xmlns="" xmlns:p14="http://schemas.microsoft.com/office/powerpoint/2010/main" val="40236854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pPr lvl="0"/>
            <a:r>
              <a:rPr lang="en-US" b="1" dirty="0" smtClean="0"/>
              <a:t/>
            </a:r>
            <a:br>
              <a:rPr lang="en-US" b="1" dirty="0" smtClean="0"/>
            </a:br>
            <a:r>
              <a:rPr lang="en-US" sz="3100" b="1" dirty="0" smtClean="0"/>
              <a:t>How to access Retirements Benefits after enactment of the Liberalization Bill</a:t>
            </a:r>
            <a:r>
              <a:rPr lang="en-US" sz="4000" dirty="0" smtClean="0"/>
              <a:t/>
            </a:r>
            <a:br>
              <a:rPr lang="en-US" sz="4000" dirty="0" smtClean="0"/>
            </a:br>
            <a:endParaRPr lang="en-US" dirty="0"/>
          </a:p>
        </p:txBody>
      </p:sp>
      <p:sp>
        <p:nvSpPr>
          <p:cNvPr id="3" name="Content Placeholder 2"/>
          <p:cNvSpPr>
            <a:spLocks noGrp="1"/>
          </p:cNvSpPr>
          <p:nvPr>
            <p:ph idx="1"/>
          </p:nvPr>
        </p:nvSpPr>
        <p:spPr>
          <a:xfrm>
            <a:off x="457200" y="1052736"/>
            <a:ext cx="8229600" cy="5073427"/>
          </a:xfrm>
        </p:spPr>
        <p:txBody>
          <a:bodyPr>
            <a:normAutofit/>
          </a:bodyPr>
          <a:lstStyle/>
          <a:p>
            <a:pPr lvl="0"/>
            <a:r>
              <a:rPr lang="en-US" dirty="0" smtClean="0"/>
              <a:t>Preservation </a:t>
            </a:r>
            <a:r>
              <a:rPr lang="en-US" dirty="0"/>
              <a:t>of Existing Arrangements</a:t>
            </a:r>
            <a:endParaRPr lang="en-US" sz="2800" dirty="0"/>
          </a:p>
          <a:p>
            <a:pPr lvl="2">
              <a:buFont typeface="Wingdings" pitchFamily="2" charset="2"/>
              <a:buChar char="Ø"/>
            </a:pPr>
            <a:r>
              <a:rPr lang="en-US" dirty="0"/>
              <a:t>The proposed law shall not be applied retrospectively, and will not affect pre-existing employee/employer contractual agreements.</a:t>
            </a:r>
            <a:endParaRPr lang="en-US" sz="2000" dirty="0"/>
          </a:p>
          <a:p>
            <a:pPr lvl="2">
              <a:buFont typeface="Wingdings" pitchFamily="2" charset="2"/>
              <a:buChar char="Ø"/>
            </a:pPr>
            <a:r>
              <a:rPr lang="en-US" dirty="0"/>
              <a:t>On the date the proposed law becomes effective, all those previously making mandatory and non-mandatory contributions will continue receiving their benefits under their existing arrangements and will have a free choice to determine how their benefits shall be made. </a:t>
            </a:r>
            <a:endParaRPr lang="en-US" sz="2000" dirty="0"/>
          </a:p>
          <a:p>
            <a:pPr lvl="2">
              <a:buFont typeface="Wingdings" pitchFamily="2" charset="2"/>
              <a:buChar char="Ø"/>
            </a:pPr>
            <a:r>
              <a:rPr lang="en-US" dirty="0"/>
              <a:t>This means that those under the NSSF may choose to get a 100% lump-sum payment. </a:t>
            </a:r>
            <a:endParaRPr lang="en-US" sz="2000" dirty="0"/>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15</a:t>
            </a:fld>
            <a:endParaRPr lang="en-US"/>
          </a:p>
        </p:txBody>
      </p:sp>
    </p:spTree>
    <p:extLst>
      <p:ext uri="{BB962C8B-B14F-4D97-AF65-F5344CB8AC3E}">
        <p14:creationId xmlns="" xmlns:p14="http://schemas.microsoft.com/office/powerpoint/2010/main" val="35722666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How to access Retirements Benefits after enactment of the Liberalization Bill</a:t>
            </a:r>
            <a:endParaRPr lang="en-US" sz="2800" dirty="0"/>
          </a:p>
        </p:txBody>
      </p:sp>
      <p:sp>
        <p:nvSpPr>
          <p:cNvPr id="3" name="Content Placeholder 2"/>
          <p:cNvSpPr>
            <a:spLocks noGrp="1"/>
          </p:cNvSpPr>
          <p:nvPr>
            <p:ph idx="1"/>
          </p:nvPr>
        </p:nvSpPr>
        <p:spPr/>
        <p:txBody>
          <a:bodyPr/>
          <a:lstStyle/>
          <a:p>
            <a:pPr lvl="2">
              <a:buFont typeface="Wingdings" pitchFamily="2" charset="2"/>
              <a:buChar char="Ø"/>
            </a:pPr>
            <a:r>
              <a:rPr lang="en-US" dirty="0" smtClean="0"/>
              <a:t>However, they may choose a combination of a lump-sum, annuity or income drawdown since these products will be available when the proposed legislation becomes effective—in other words those free choices will be available to the beneficiaries. </a:t>
            </a:r>
            <a:endParaRPr lang="en-US" sz="2000" dirty="0" smtClean="0"/>
          </a:p>
          <a:p>
            <a:pPr lvl="2">
              <a:buFont typeface="Wingdings" pitchFamily="2" charset="2"/>
              <a:buChar char="Ø"/>
            </a:pPr>
            <a:r>
              <a:rPr lang="en-US" dirty="0" smtClean="0"/>
              <a:t>Similarly, all those making voluntary contributions to occupational or in-house schemes will have a free choice to determine how they want their benefits to be paid out—either in the form of a lump-sum, annuity or income drawdown or as agreed in their rules stipulated in their Trust Deeds.</a:t>
            </a:r>
            <a:endParaRPr lang="en-US" sz="2000" dirty="0" smtClean="0"/>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16</a:t>
            </a:fld>
            <a:endParaRPr lang="en-US"/>
          </a:p>
        </p:txBody>
      </p:sp>
    </p:spTree>
    <p:extLst>
      <p:ext uri="{BB962C8B-B14F-4D97-AF65-F5344CB8AC3E}">
        <p14:creationId xmlns="" xmlns:p14="http://schemas.microsoft.com/office/powerpoint/2010/main" val="40763171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fontScale="90000"/>
          </a:bodyPr>
          <a:lstStyle/>
          <a:p>
            <a:r>
              <a:rPr lang="en-US" sz="2800" b="1" dirty="0" smtClean="0"/>
              <a:t>How to access Retirements Benefits after enactment of the Liberalization Bill</a:t>
            </a:r>
            <a:endParaRPr lang="en-US" sz="2800" dirty="0"/>
          </a:p>
        </p:txBody>
      </p:sp>
      <p:sp>
        <p:nvSpPr>
          <p:cNvPr id="3" name="Content Placeholder 2"/>
          <p:cNvSpPr>
            <a:spLocks noGrp="1"/>
          </p:cNvSpPr>
          <p:nvPr>
            <p:ph idx="1"/>
          </p:nvPr>
        </p:nvSpPr>
        <p:spPr>
          <a:xfrm>
            <a:off x="457200" y="1124744"/>
            <a:ext cx="8229600" cy="5001419"/>
          </a:xfrm>
        </p:spPr>
        <p:txBody>
          <a:bodyPr>
            <a:normAutofit/>
          </a:bodyPr>
          <a:lstStyle/>
          <a:p>
            <a:pPr lvl="0"/>
            <a:r>
              <a:rPr lang="en-US" dirty="0"/>
              <a:t>New Employees in the formal sector making mandatory contributions to begin on new arrangement</a:t>
            </a:r>
            <a:endParaRPr lang="en-US" sz="2800" dirty="0"/>
          </a:p>
          <a:p>
            <a:pPr lvl="2">
              <a:buFont typeface="Wingdings" pitchFamily="2" charset="2"/>
              <a:buChar char="Ø"/>
            </a:pPr>
            <a:r>
              <a:rPr lang="en-US" dirty="0"/>
              <a:t>All those who will be employed in the formal sector (public or private) after the proposed legislation has become effective and making mandatory contributions will automatically be under the new arrangement.</a:t>
            </a:r>
            <a:endParaRPr lang="en-US" sz="2000" dirty="0"/>
          </a:p>
          <a:p>
            <a:pPr lvl="2">
              <a:buFont typeface="Wingdings" pitchFamily="2" charset="2"/>
              <a:buChar char="Ø"/>
            </a:pPr>
            <a:r>
              <a:rPr lang="en-US" dirty="0"/>
              <a:t> Under this arrangement, beneficiaries will receive at most one-third as </a:t>
            </a:r>
            <a:r>
              <a:rPr lang="en-US" dirty="0" err="1"/>
              <a:t>lumpsum</a:t>
            </a:r>
            <a:r>
              <a:rPr lang="en-US" dirty="0"/>
              <a:t> payment and two-thirds as annuity or income drawdown or income arising from investments made by the schemes on behalf of savers/ retirement beneficiaries.</a:t>
            </a:r>
            <a:endParaRPr lang="en-US" sz="2000" dirty="0"/>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17</a:t>
            </a:fld>
            <a:endParaRPr lang="en-US"/>
          </a:p>
        </p:txBody>
      </p:sp>
    </p:spTree>
    <p:extLst>
      <p:ext uri="{BB962C8B-B14F-4D97-AF65-F5344CB8AC3E}">
        <p14:creationId xmlns="" xmlns:p14="http://schemas.microsoft.com/office/powerpoint/2010/main" val="26205153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normAutofit/>
          </a:bodyPr>
          <a:lstStyle/>
          <a:p>
            <a:r>
              <a:rPr lang="en-US" sz="2800" b="1" dirty="0" smtClean="0"/>
              <a:t>How to access Retirements Benefits after enactment of the Liberalization Bill</a:t>
            </a:r>
            <a:endParaRPr lang="en-US" sz="2800" dirty="0"/>
          </a:p>
        </p:txBody>
      </p:sp>
      <p:sp>
        <p:nvSpPr>
          <p:cNvPr id="3" name="Content Placeholder 2"/>
          <p:cNvSpPr>
            <a:spLocks noGrp="1"/>
          </p:cNvSpPr>
          <p:nvPr>
            <p:ph idx="1"/>
          </p:nvPr>
        </p:nvSpPr>
        <p:spPr>
          <a:xfrm>
            <a:off x="457200" y="1196752"/>
            <a:ext cx="8229600" cy="4929411"/>
          </a:xfrm>
        </p:spPr>
        <p:txBody>
          <a:bodyPr>
            <a:normAutofit lnSpcReduction="10000"/>
          </a:bodyPr>
          <a:lstStyle/>
          <a:p>
            <a:pPr lvl="0"/>
            <a:r>
              <a:rPr lang="en-US" dirty="0"/>
              <a:t>Those who are self-employed and in the informal sector to have free choice of how their benefits shall be made :</a:t>
            </a:r>
            <a:endParaRPr lang="en-US" sz="2800" dirty="0"/>
          </a:p>
          <a:p>
            <a:pPr marL="702900" lvl="2" indent="-342900">
              <a:lnSpc>
                <a:spcPct val="90000"/>
              </a:lnSpc>
              <a:buFont typeface="Wingdings" pitchFamily="2" charset="2"/>
              <a:buChar char="Ø"/>
            </a:pPr>
            <a:r>
              <a:rPr lang="en-US" dirty="0"/>
              <a:t>All those who will be self-employed or in the informal sector after the proposed legislation has become effective and making voluntary contributions to a </a:t>
            </a:r>
            <a:r>
              <a:rPr lang="en-US" dirty="0" err="1"/>
              <a:t>licenced</a:t>
            </a:r>
            <a:r>
              <a:rPr lang="en-US" dirty="0"/>
              <a:t> scheme, whether that scheme is also receiving mandatory contributions or is an occupational scheme receiving only voluntary contributions, will have a free choice to determine how their benefits will be made, either 100% </a:t>
            </a:r>
            <a:r>
              <a:rPr lang="en-US" dirty="0" err="1"/>
              <a:t>lumpsum</a:t>
            </a:r>
            <a:r>
              <a:rPr lang="en-US" dirty="0"/>
              <a:t>, annuity or income draw or a combination of all the above, plus any new products that may emerge or approved by the regulator or as agreed in the individual scheme rules.</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18</a:t>
            </a:fld>
            <a:endParaRPr lang="en-US"/>
          </a:p>
        </p:txBody>
      </p:sp>
    </p:spTree>
    <p:extLst>
      <p:ext uri="{BB962C8B-B14F-4D97-AF65-F5344CB8AC3E}">
        <p14:creationId xmlns="" xmlns:p14="http://schemas.microsoft.com/office/powerpoint/2010/main" val="12263630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How to access Retirements Benefits after enactment of the Liberalization Bill</a:t>
            </a:r>
            <a:endParaRPr lang="en-US" sz="2800" dirty="0"/>
          </a:p>
        </p:txBody>
      </p:sp>
      <p:sp>
        <p:nvSpPr>
          <p:cNvPr id="3" name="Content Placeholder 2"/>
          <p:cNvSpPr>
            <a:spLocks noGrp="1"/>
          </p:cNvSpPr>
          <p:nvPr>
            <p:ph idx="1"/>
          </p:nvPr>
        </p:nvSpPr>
        <p:spPr>
          <a:xfrm>
            <a:off x="457200" y="1268760"/>
            <a:ext cx="8229600" cy="5184576"/>
          </a:xfrm>
        </p:spPr>
        <p:txBody>
          <a:bodyPr>
            <a:normAutofit/>
          </a:bodyPr>
          <a:lstStyle/>
          <a:p>
            <a:pPr marL="702900" lvl="2" indent="-342900">
              <a:lnSpc>
                <a:spcPct val="90000"/>
              </a:lnSpc>
              <a:buFont typeface="Wingdings" pitchFamily="2" charset="2"/>
              <a:buChar char="Ø"/>
            </a:pPr>
            <a:r>
              <a:rPr lang="en-US" dirty="0"/>
              <a:t>The free choice of the mode of payment of retirement benefits that will apply to voluntary contributions by those who are self-employed and/or in the informal sector will also apply to those who would make voluntary contributions to any scheme of their choice over and above the mandatory contributions.</a:t>
            </a:r>
          </a:p>
          <a:p>
            <a:pPr marL="702900" lvl="2" indent="-342900">
              <a:lnSpc>
                <a:spcPct val="90000"/>
              </a:lnSpc>
              <a:buFont typeface="Wingdings" pitchFamily="2" charset="2"/>
              <a:buChar char="Ø"/>
            </a:pPr>
            <a:r>
              <a:rPr lang="en-US" dirty="0"/>
              <a:t>The free choice of the mode of payment of retirement benefits that will apply to voluntary contributions by those who are self-employed and/or in the informal sector will also apply to those who would make voluntary contributions to any scheme of their choice over and above the mandatory contributions.</a:t>
            </a:r>
          </a:p>
          <a:p>
            <a:pPr marL="702900" lvl="2" indent="-342900">
              <a:lnSpc>
                <a:spcPct val="90000"/>
              </a:lnSpc>
              <a:buFont typeface="Wingdings" pitchFamily="2" charset="2"/>
              <a:buChar char="Ø"/>
            </a:pPr>
            <a:r>
              <a:rPr lang="en-US" dirty="0"/>
              <a:t>Benefit payments for in-house or occupational schemes receiving voluntary contributions will be governed by each scheme arrangement outlined in the scheme rules.</a:t>
            </a:r>
          </a:p>
        </p:txBody>
      </p:sp>
      <p:sp>
        <p:nvSpPr>
          <p:cNvPr id="4" name="Slide Number Placeholder 3"/>
          <p:cNvSpPr>
            <a:spLocks noGrp="1"/>
          </p:cNvSpPr>
          <p:nvPr>
            <p:ph type="sldNum" sz="quarter" idx="12"/>
          </p:nvPr>
        </p:nvSpPr>
        <p:spPr/>
        <p:txBody>
          <a:bodyPr/>
          <a:lstStyle/>
          <a:p>
            <a:fld id="{FF4DA349-A790-4923-B205-5095CED65631}" type="slidenum">
              <a:rPr lang="en-US" smtClean="0"/>
              <a:pPr/>
              <a:t>19</a:t>
            </a:fld>
            <a:endParaRPr lang="en-US"/>
          </a:p>
        </p:txBody>
      </p:sp>
    </p:spTree>
    <p:extLst>
      <p:ext uri="{BB962C8B-B14F-4D97-AF65-F5344CB8AC3E}">
        <p14:creationId xmlns="" xmlns:p14="http://schemas.microsoft.com/office/powerpoint/2010/main" val="3950478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b="1" dirty="0" smtClean="0"/>
              <a:t>National Reform Context</a:t>
            </a:r>
            <a:endParaRPr lang="en-US" dirty="0" smtClean="0"/>
          </a:p>
        </p:txBody>
      </p:sp>
      <p:sp>
        <p:nvSpPr>
          <p:cNvPr id="3" name="Content Placeholder 2"/>
          <p:cNvSpPr>
            <a:spLocks noGrp="1"/>
          </p:cNvSpPr>
          <p:nvPr>
            <p:ph idx="1"/>
          </p:nvPr>
        </p:nvSpPr>
        <p:spPr>
          <a:xfrm>
            <a:off x="457200" y="908720"/>
            <a:ext cx="8229600" cy="5400600"/>
          </a:xfrm>
        </p:spPr>
        <p:txBody>
          <a:bodyPr>
            <a:normAutofit fontScale="85000" lnSpcReduction="20000"/>
          </a:bodyPr>
          <a:lstStyle/>
          <a:p>
            <a:r>
              <a:rPr lang="en-US" dirty="0" smtClean="0"/>
              <a:t>Uganda is in a state of demographic transitioning as we have a very young population which presents an opportune moment to re- design the pensions system to become central pillar to ensure the accumulation of savings as a buffer for old age. </a:t>
            </a:r>
          </a:p>
          <a:p>
            <a:pPr lvl="0"/>
            <a:r>
              <a:rPr lang="en-US" dirty="0" smtClean="0"/>
              <a:t>The overriding objective of the on-going reforms in the retirement benefits/pension sector is to create a robust and efficient pension system that will ensure all Ugandans are protected from old age poverty, </a:t>
            </a:r>
            <a:r>
              <a:rPr lang="en-US" dirty="0" err="1" smtClean="0"/>
              <a:t>i.e</a:t>
            </a:r>
            <a:r>
              <a:rPr lang="en-US" dirty="0" smtClean="0"/>
              <a:t> ensuring a minimum social safety net for the elderly. </a:t>
            </a:r>
          </a:p>
          <a:p>
            <a:r>
              <a:rPr lang="en-US" sz="3300" dirty="0" smtClean="0"/>
              <a:t>The  primary objective is to provide older people with a decent standard of living in retirement through this social safety net which delivers a reasonable standard of living in retirement relative to position before retirement . </a:t>
            </a:r>
          </a:p>
        </p:txBody>
      </p:sp>
      <p:sp>
        <p:nvSpPr>
          <p:cNvPr id="4" name="Slide Number Placeholder 3"/>
          <p:cNvSpPr>
            <a:spLocks noGrp="1"/>
          </p:cNvSpPr>
          <p:nvPr>
            <p:ph type="sldNum" sz="quarter" idx="12"/>
          </p:nvPr>
        </p:nvSpPr>
        <p:spPr/>
        <p:txBody>
          <a:bodyPr/>
          <a:lstStyle/>
          <a:p>
            <a:fld id="{FF4DA349-A790-4923-B205-5095CED65631}" type="slidenum">
              <a:rPr lang="en-US" smtClean="0"/>
              <a:pPr/>
              <a:t>2</a:t>
            </a:fld>
            <a:endParaRPr lang="en-US"/>
          </a:p>
        </p:txBody>
      </p:sp>
    </p:spTree>
    <p:extLst>
      <p:ext uri="{BB962C8B-B14F-4D97-AF65-F5344CB8AC3E}">
        <p14:creationId xmlns="" xmlns:p14="http://schemas.microsoft.com/office/powerpoint/2010/main" val="24590655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pPr lvl="0"/>
            <a:r>
              <a:rPr lang="en-US" b="1" dirty="0" smtClean="0"/>
              <a:t/>
            </a:r>
            <a:br>
              <a:rPr lang="en-US" b="1" dirty="0" smtClean="0"/>
            </a:br>
            <a:r>
              <a:rPr lang="en-US" sz="3100" b="1" dirty="0" smtClean="0"/>
              <a:t>What Impact will Liberalization have on the NSSF?</a:t>
            </a:r>
            <a:r>
              <a:rPr lang="en-US" dirty="0" smtClean="0"/>
              <a:t/>
            </a:r>
            <a:br>
              <a:rPr lang="en-US" dirty="0" smtClean="0"/>
            </a:br>
            <a:endParaRPr lang="en-US" dirty="0"/>
          </a:p>
        </p:txBody>
      </p:sp>
      <p:sp>
        <p:nvSpPr>
          <p:cNvPr id="3" name="Content Placeholder 2"/>
          <p:cNvSpPr>
            <a:spLocks noGrp="1"/>
          </p:cNvSpPr>
          <p:nvPr>
            <p:ph idx="1"/>
          </p:nvPr>
        </p:nvSpPr>
        <p:spPr>
          <a:xfrm>
            <a:off x="457200" y="836712"/>
            <a:ext cx="8229600" cy="5688632"/>
          </a:xfrm>
        </p:spPr>
        <p:txBody>
          <a:bodyPr>
            <a:normAutofit fontScale="85000" lnSpcReduction="20000"/>
          </a:bodyPr>
          <a:lstStyle/>
          <a:p>
            <a:pPr lvl="0"/>
            <a:r>
              <a:rPr lang="en-US" dirty="0" smtClean="0"/>
              <a:t>Over </a:t>
            </a:r>
            <a:r>
              <a:rPr lang="en-US" dirty="0"/>
              <a:t>the long term, NSSF will play by the same rules as other </a:t>
            </a:r>
            <a:r>
              <a:rPr lang="en-US" dirty="0" smtClean="0"/>
              <a:t>licensed </a:t>
            </a:r>
            <a:r>
              <a:rPr lang="en-US" dirty="0"/>
              <a:t>schemes collecting mandatory contributions</a:t>
            </a:r>
            <a:r>
              <a:rPr lang="en-US" dirty="0" smtClean="0"/>
              <a:t>.</a:t>
            </a:r>
          </a:p>
          <a:p>
            <a:pPr lvl="0"/>
            <a:r>
              <a:rPr lang="en-US" dirty="0" smtClean="0"/>
              <a:t>This means the NSSF Act has to be amended substantially or repealed.</a:t>
            </a:r>
            <a:endParaRPr lang="en-US" dirty="0"/>
          </a:p>
          <a:p>
            <a:pPr lvl="0"/>
            <a:r>
              <a:rPr lang="en-US" dirty="0"/>
              <a:t>T</a:t>
            </a:r>
            <a:r>
              <a:rPr lang="en-US" dirty="0" smtClean="0"/>
              <a:t>here </a:t>
            </a:r>
            <a:r>
              <a:rPr lang="en-US" dirty="0"/>
              <a:t>will be minimal immediate </a:t>
            </a:r>
            <a:r>
              <a:rPr lang="en-US" dirty="0" smtClean="0"/>
              <a:t>impact on NSSF investments, </a:t>
            </a:r>
            <a:r>
              <a:rPr lang="en-US" dirty="0"/>
              <a:t>if any, on existing investments as the Fund will still have the collections it will have made;</a:t>
            </a:r>
          </a:p>
          <a:p>
            <a:pPr lvl="0"/>
            <a:r>
              <a:rPr lang="en-US" dirty="0"/>
              <a:t>In the medium term, NSSF will have to rebalance its portfolio based on market conditions, consistent with the prudential investment policy guidelines to be issued by the Regulator.</a:t>
            </a:r>
          </a:p>
          <a:p>
            <a:pPr lvl="0"/>
            <a:r>
              <a:rPr lang="en-US" dirty="0"/>
              <a:t>The 5 year preservation of funds after coming into effect of the Liberalization Law will protect the financial integrity of NSSF investments and guarantee an income stream which NSSF could use for new investments</a:t>
            </a:r>
            <a:r>
              <a:rPr lang="en-US" dirty="0" smtClean="0"/>
              <a:t>.</a:t>
            </a:r>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20</a:t>
            </a:fld>
            <a:endParaRPr lang="en-US"/>
          </a:p>
        </p:txBody>
      </p:sp>
    </p:spTree>
    <p:extLst>
      <p:ext uri="{BB962C8B-B14F-4D97-AF65-F5344CB8AC3E}">
        <p14:creationId xmlns="" xmlns:p14="http://schemas.microsoft.com/office/powerpoint/2010/main" val="16529811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634082"/>
          </a:xfrm>
        </p:spPr>
        <p:txBody>
          <a:bodyPr>
            <a:normAutofit fontScale="90000"/>
          </a:bodyPr>
          <a:lstStyle/>
          <a:p>
            <a:r>
              <a:rPr lang="en-US" b="1" dirty="0" smtClean="0"/>
              <a:t>Impact of Liberalization on the NSSF</a:t>
            </a:r>
            <a:endParaRPr lang="en-US" dirty="0"/>
          </a:p>
        </p:txBody>
      </p:sp>
      <p:sp>
        <p:nvSpPr>
          <p:cNvPr id="3" name="Content Placeholder 2"/>
          <p:cNvSpPr>
            <a:spLocks noGrp="1"/>
          </p:cNvSpPr>
          <p:nvPr>
            <p:ph idx="1"/>
          </p:nvPr>
        </p:nvSpPr>
        <p:spPr>
          <a:xfrm>
            <a:off x="457200" y="764704"/>
            <a:ext cx="8229600" cy="5361459"/>
          </a:xfrm>
        </p:spPr>
        <p:txBody>
          <a:bodyPr>
            <a:noAutofit/>
          </a:bodyPr>
          <a:lstStyle/>
          <a:p>
            <a:pPr lvl="0"/>
            <a:r>
              <a:rPr lang="en-US" sz="2600" dirty="0" smtClean="0"/>
              <a:t>In addition, the one-third of the mandatory contributions which is proposed for the next 5 years will also guarantee the NSSF a stream of income. </a:t>
            </a:r>
          </a:p>
          <a:p>
            <a:pPr lvl="0"/>
            <a:r>
              <a:rPr lang="en-US" sz="2600" dirty="0" smtClean="0"/>
              <a:t>In a competitive environment, NSSF will have to be exempted from PPDA rules; and decisions to invest are made timely by Board of Trustees/Fund managers. However, this will be easier with the repeal of the NSSF Act.</a:t>
            </a:r>
          </a:p>
          <a:p>
            <a:pPr lvl="0"/>
            <a:r>
              <a:rPr lang="en-US" sz="2600" dirty="0" smtClean="0"/>
              <a:t>NSSF is a strong well established organization and will be even stronger with the reforms—this is evident by the recent improvements and innovations that NSSF is undertaking preparing itself for a competitive environment.</a:t>
            </a:r>
          </a:p>
        </p:txBody>
      </p:sp>
      <p:sp>
        <p:nvSpPr>
          <p:cNvPr id="4" name="Slide Number Placeholder 3"/>
          <p:cNvSpPr>
            <a:spLocks noGrp="1"/>
          </p:cNvSpPr>
          <p:nvPr>
            <p:ph type="sldNum" sz="quarter" idx="12"/>
          </p:nvPr>
        </p:nvSpPr>
        <p:spPr/>
        <p:txBody>
          <a:bodyPr/>
          <a:lstStyle/>
          <a:p>
            <a:fld id="{FF4DA349-A790-4923-B205-5095CED65631}" type="slidenum">
              <a:rPr lang="en-US" smtClean="0"/>
              <a:pPr/>
              <a:t>21</a:t>
            </a:fld>
            <a:endParaRPr lang="en-US"/>
          </a:p>
        </p:txBody>
      </p:sp>
    </p:spTree>
    <p:extLst>
      <p:ext uri="{BB962C8B-B14F-4D97-AF65-F5344CB8AC3E}">
        <p14:creationId xmlns="" xmlns:p14="http://schemas.microsoft.com/office/powerpoint/2010/main" val="31774993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b="1" dirty="0" smtClean="0"/>
              <a:t>NSSF Internal Reforms </a:t>
            </a:r>
            <a:endParaRPr lang="en-US" b="1" dirty="0"/>
          </a:p>
        </p:txBody>
      </p:sp>
      <p:sp>
        <p:nvSpPr>
          <p:cNvPr id="3" name="Content Placeholder 2"/>
          <p:cNvSpPr>
            <a:spLocks noGrp="1"/>
          </p:cNvSpPr>
          <p:nvPr>
            <p:ph idx="1"/>
          </p:nvPr>
        </p:nvSpPr>
        <p:spPr>
          <a:xfrm>
            <a:off x="457200" y="980728"/>
            <a:ext cx="8229600" cy="5400600"/>
          </a:xfrm>
        </p:spPr>
        <p:txBody>
          <a:bodyPr>
            <a:normAutofit fontScale="85000" lnSpcReduction="10000"/>
          </a:bodyPr>
          <a:lstStyle/>
          <a:p>
            <a:r>
              <a:rPr lang="en-US" dirty="0" smtClean="0"/>
              <a:t>NSSF has to be re-established as an irrevocable trust with a Board of Trustees elected by members and those contributing to the scheme—a transition period will be necessary in order to have an orderly process.</a:t>
            </a:r>
          </a:p>
          <a:p>
            <a:r>
              <a:rPr lang="en-US" dirty="0" smtClean="0"/>
              <a:t>A transition arrangement will  have to be discussed and agreed, and prescribed in the Retirement Benefits Sector Liberalization Bill</a:t>
            </a:r>
          </a:p>
          <a:p>
            <a:r>
              <a:rPr lang="en-US" dirty="0" smtClean="0"/>
              <a:t>In this regard, an arrangement could be worked out where the Board of Trustees could have representation from </a:t>
            </a:r>
            <a:r>
              <a:rPr lang="en-US" dirty="0" err="1" smtClean="0"/>
              <a:t>Govt</a:t>
            </a:r>
            <a:r>
              <a:rPr lang="en-US" dirty="0" smtClean="0"/>
              <a:t>, employers and employees.</a:t>
            </a:r>
          </a:p>
          <a:p>
            <a:r>
              <a:rPr lang="en-US" dirty="0" smtClean="0"/>
              <a:t>Completing the transition from a corporate body to an irrevocable trust with elected members will necessitate the coming into law of the Liberalization Bill.</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22</a:t>
            </a:fld>
            <a:endParaRPr lang="en-US"/>
          </a:p>
        </p:txBody>
      </p:sp>
    </p:spTree>
    <p:extLst>
      <p:ext uri="{BB962C8B-B14F-4D97-AF65-F5344CB8AC3E}">
        <p14:creationId xmlns="" xmlns:p14="http://schemas.microsoft.com/office/powerpoint/2010/main" val="4542586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b="1" dirty="0" smtClean="0"/>
              <a:t>NSSF Internal Reforms </a:t>
            </a:r>
            <a:endParaRPr lang="en-US" b="1" dirty="0"/>
          </a:p>
        </p:txBody>
      </p:sp>
      <p:sp>
        <p:nvSpPr>
          <p:cNvPr id="3" name="Content Placeholder 2"/>
          <p:cNvSpPr>
            <a:spLocks noGrp="1"/>
          </p:cNvSpPr>
          <p:nvPr>
            <p:ph idx="1"/>
          </p:nvPr>
        </p:nvSpPr>
        <p:spPr>
          <a:xfrm>
            <a:off x="457200" y="908720"/>
            <a:ext cx="8229600" cy="5217443"/>
          </a:xfrm>
        </p:spPr>
        <p:txBody>
          <a:bodyPr/>
          <a:lstStyle/>
          <a:p>
            <a:r>
              <a:rPr lang="en-US" dirty="0" smtClean="0"/>
              <a:t>Make the NSSF more competitive in terms of its investment and products</a:t>
            </a:r>
          </a:p>
          <a:p>
            <a:r>
              <a:rPr lang="en-US" dirty="0" smtClean="0"/>
              <a:t>Operating in a more competitive corporate environment means putting more emphasis on issues of integrity, risk management, marketing, etc.</a:t>
            </a:r>
          </a:p>
          <a:p>
            <a:r>
              <a:rPr lang="en-US" dirty="0" smtClean="0"/>
              <a:t>There will be need for NSSF to be efficient and adopt cost effective management methods;</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23</a:t>
            </a:fld>
            <a:endParaRPr lang="en-US"/>
          </a:p>
        </p:txBody>
      </p:sp>
    </p:spTree>
    <p:extLst>
      <p:ext uri="{BB962C8B-B14F-4D97-AF65-F5344CB8AC3E}">
        <p14:creationId xmlns="" xmlns:p14="http://schemas.microsoft.com/office/powerpoint/2010/main" val="40438420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sz="3600" b="1" dirty="0" smtClean="0"/>
              <a:t>What are the benefits of these reforms?</a:t>
            </a:r>
            <a:endParaRPr lang="en-US" sz="3600" dirty="0"/>
          </a:p>
        </p:txBody>
      </p:sp>
      <p:sp>
        <p:nvSpPr>
          <p:cNvPr id="3" name="Content Placeholder 2"/>
          <p:cNvSpPr>
            <a:spLocks noGrp="1"/>
          </p:cNvSpPr>
          <p:nvPr>
            <p:ph idx="1"/>
          </p:nvPr>
        </p:nvSpPr>
        <p:spPr>
          <a:xfrm>
            <a:off x="457200" y="836712"/>
            <a:ext cx="8229600" cy="5544616"/>
          </a:xfrm>
        </p:spPr>
        <p:txBody>
          <a:bodyPr>
            <a:normAutofit fontScale="62500" lnSpcReduction="20000"/>
          </a:bodyPr>
          <a:lstStyle/>
          <a:p>
            <a:r>
              <a:rPr lang="en-US" b="1" dirty="0" smtClean="0"/>
              <a:t>The benefits of the reforms we are undertaking include: </a:t>
            </a:r>
          </a:p>
          <a:p>
            <a:pPr lvl="2">
              <a:buFont typeface="Wingdings" pitchFamily="2" charset="2"/>
              <a:buChar char="Ø"/>
            </a:pPr>
            <a:r>
              <a:rPr lang="en-US" sz="3400" dirty="0" smtClean="0"/>
              <a:t>Protection of retirement savings, and therefore  guaranteed pensions</a:t>
            </a:r>
          </a:p>
          <a:p>
            <a:pPr lvl="2">
              <a:buFont typeface="Wingdings" pitchFamily="2" charset="2"/>
              <a:buChar char="Ø"/>
            </a:pPr>
            <a:r>
              <a:rPr lang="en-US" sz="3400" dirty="0"/>
              <a:t>I</a:t>
            </a:r>
            <a:r>
              <a:rPr lang="en-US" sz="3400" dirty="0" smtClean="0"/>
              <a:t>mproved governance meaning that savers will get their savings and the return on investment of those savings,</a:t>
            </a:r>
          </a:p>
          <a:p>
            <a:pPr lvl="2">
              <a:buFont typeface="Wingdings" pitchFamily="2" charset="2"/>
              <a:buChar char="Ø"/>
            </a:pPr>
            <a:r>
              <a:rPr lang="en-US" sz="3400" dirty="0" smtClean="0"/>
              <a:t>Broadening coverage so that a bigger share of the population have some form of minimum social safety net (social protection). </a:t>
            </a:r>
          </a:p>
          <a:p>
            <a:pPr lvl="2">
              <a:buFont typeface="Wingdings" pitchFamily="2" charset="2"/>
              <a:buChar char="Ø"/>
            </a:pPr>
            <a:r>
              <a:rPr lang="en-US" sz="3400" dirty="0" smtClean="0"/>
              <a:t>New products as a result of innovation that comes with competition tailored to needs of savers, </a:t>
            </a:r>
          </a:p>
          <a:p>
            <a:pPr lvl="2">
              <a:buFont typeface="Wingdings" pitchFamily="2" charset="2"/>
              <a:buChar char="Ø"/>
            </a:pPr>
            <a:r>
              <a:rPr lang="en-US" sz="3400" dirty="0"/>
              <a:t>B</a:t>
            </a:r>
            <a:r>
              <a:rPr lang="en-US" sz="3400" dirty="0" smtClean="0"/>
              <a:t>etter services to savers including transparency and access to information about their savings on a regular basis, </a:t>
            </a:r>
          </a:p>
          <a:p>
            <a:pPr lvl="2">
              <a:buFont typeface="Wingdings" pitchFamily="2" charset="2"/>
              <a:buChar char="Ø"/>
            </a:pPr>
            <a:r>
              <a:rPr lang="en-US" sz="3400" dirty="0" smtClean="0"/>
              <a:t>At a secondary level, these reforms will create organized pools of retirement funds which can be prudently and safely invested for economic development.  </a:t>
            </a:r>
          </a:p>
          <a:p>
            <a:pPr lvl="2">
              <a:buFont typeface="Wingdings" pitchFamily="2" charset="2"/>
              <a:buChar char="Ø"/>
            </a:pPr>
            <a:r>
              <a:rPr lang="en-US" sz="3400" dirty="0" smtClean="0"/>
              <a:t>This will increase savings and investible funds in the economy. Currently, most savings under non-mandatory schemes are invested abroad where returns are low.</a:t>
            </a:r>
          </a:p>
        </p:txBody>
      </p:sp>
      <p:sp>
        <p:nvSpPr>
          <p:cNvPr id="4" name="Slide Number Placeholder 3"/>
          <p:cNvSpPr>
            <a:spLocks noGrp="1"/>
          </p:cNvSpPr>
          <p:nvPr>
            <p:ph type="sldNum" sz="quarter" idx="12"/>
          </p:nvPr>
        </p:nvSpPr>
        <p:spPr/>
        <p:txBody>
          <a:bodyPr/>
          <a:lstStyle/>
          <a:p>
            <a:fld id="{FF4DA349-A790-4923-B205-5095CED65631}" type="slidenum">
              <a:rPr lang="en-US" smtClean="0"/>
              <a:pPr/>
              <a:t>24</a:t>
            </a:fld>
            <a:endParaRPr lang="en-US"/>
          </a:p>
        </p:txBody>
      </p:sp>
    </p:spTree>
    <p:extLst>
      <p:ext uri="{BB962C8B-B14F-4D97-AF65-F5344CB8AC3E}">
        <p14:creationId xmlns="" xmlns:p14="http://schemas.microsoft.com/office/powerpoint/2010/main" val="6117177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466730"/>
          </a:xfrm>
        </p:spPr>
        <p:txBody>
          <a:bodyPr/>
          <a:lstStyle/>
          <a:p>
            <a:r>
              <a:rPr lang="en-US" dirty="0" smtClean="0"/>
              <a:t>Thank you very much</a:t>
            </a:r>
            <a:endParaRPr lang="en-US" dirty="0"/>
          </a:p>
        </p:txBody>
      </p:sp>
      <p:sp>
        <p:nvSpPr>
          <p:cNvPr id="3" name="Slide Number Placeholder 2"/>
          <p:cNvSpPr>
            <a:spLocks noGrp="1"/>
          </p:cNvSpPr>
          <p:nvPr>
            <p:ph type="sldNum" sz="quarter" idx="12"/>
          </p:nvPr>
        </p:nvSpPr>
        <p:spPr/>
        <p:txBody>
          <a:bodyPr/>
          <a:lstStyle/>
          <a:p>
            <a:fld id="{FF4DA349-A790-4923-B205-5095CED65631}" type="slidenum">
              <a:rPr lang="en-US" smtClean="0"/>
              <a:pPr/>
              <a:t>25</a:t>
            </a:fld>
            <a:endParaRPr lang="en-US"/>
          </a:p>
        </p:txBody>
      </p:sp>
    </p:spTree>
    <p:extLst>
      <p:ext uri="{BB962C8B-B14F-4D97-AF65-F5344CB8AC3E}">
        <p14:creationId xmlns="" xmlns:p14="http://schemas.microsoft.com/office/powerpoint/2010/main" val="8475958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US" b="1" dirty="0" smtClean="0"/>
              <a:t>National Reform Context</a:t>
            </a:r>
            <a:endParaRPr lang="en-US" dirty="0"/>
          </a:p>
        </p:txBody>
      </p:sp>
      <p:sp>
        <p:nvSpPr>
          <p:cNvPr id="3" name="Content Placeholder 2"/>
          <p:cNvSpPr>
            <a:spLocks noGrp="1"/>
          </p:cNvSpPr>
          <p:nvPr>
            <p:ph idx="1"/>
          </p:nvPr>
        </p:nvSpPr>
        <p:spPr>
          <a:xfrm>
            <a:off x="457200" y="1052736"/>
            <a:ext cx="8229600" cy="5073427"/>
          </a:xfrm>
        </p:spPr>
        <p:txBody>
          <a:bodyPr>
            <a:normAutofit fontScale="70000" lnSpcReduction="20000"/>
          </a:bodyPr>
          <a:lstStyle/>
          <a:p>
            <a:r>
              <a:rPr lang="en-US" dirty="0" smtClean="0"/>
              <a:t>It is the duty and responsibility of Government to provide old age income protection and social assistance programs for all its citizens of Uganda .</a:t>
            </a:r>
          </a:p>
          <a:p>
            <a:r>
              <a:rPr lang="en-US" dirty="0" smtClean="0"/>
              <a:t> In this respect, the Government established the Public service pension scheme under the Pension Act of 1964 and the National Social Security Fund (NSSF) in 1985 as an initial strategy for establishing a social protection infrastructure . </a:t>
            </a:r>
          </a:p>
          <a:p>
            <a:r>
              <a:rPr lang="en-US" dirty="0" smtClean="0"/>
              <a:t>Uganda has a working population of approximately 13 million people most of whom are in the informal sector and agriculture . </a:t>
            </a:r>
          </a:p>
          <a:p>
            <a:r>
              <a:rPr lang="en-US" dirty="0" smtClean="0"/>
              <a:t>The current pension system comprising of NSSF , the Public Service Pension Scheme and the Armed Forces schemes  do not extend its coverage to even 10% of the working population of Ugandans and only covers the formal sector. </a:t>
            </a:r>
          </a:p>
          <a:p>
            <a:r>
              <a:rPr lang="en-US" dirty="0" smtClean="0"/>
              <a:t>Even those under the current pension system have no assurance that when they retire, their individual accumulated savings  will deliver a reasonable standard of living in retirement relative to the quality of life  before retirement .</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National Reform Context</a:t>
            </a:r>
            <a:endParaRPr lang="en-US" dirty="0"/>
          </a:p>
        </p:txBody>
      </p:sp>
      <p:sp>
        <p:nvSpPr>
          <p:cNvPr id="3" name="Content Placeholder 2"/>
          <p:cNvSpPr>
            <a:spLocks noGrp="1"/>
          </p:cNvSpPr>
          <p:nvPr>
            <p:ph idx="1"/>
          </p:nvPr>
        </p:nvSpPr>
        <p:spPr/>
        <p:txBody>
          <a:bodyPr>
            <a:normAutofit fontScale="55000" lnSpcReduction="20000"/>
          </a:bodyPr>
          <a:lstStyle/>
          <a:p>
            <a:pPr lvl="0"/>
            <a:r>
              <a:rPr lang="en-US" dirty="0" smtClean="0"/>
              <a:t>The centrality of these reforms is improving governance and accountability in order to build trust and confidence in the entire social protection system. </a:t>
            </a:r>
          </a:p>
          <a:p>
            <a:pPr lvl="0"/>
            <a:r>
              <a:rPr lang="en-US" dirty="0" smtClean="0"/>
              <a:t>This is critical for maximizing benefits from investment of retirement benefits funds.</a:t>
            </a:r>
          </a:p>
          <a:p>
            <a:pPr lvl="0"/>
            <a:r>
              <a:rPr lang="en-US" dirty="0" smtClean="0"/>
              <a:t>This is a broad reform which will be expanded to cover not only those in the formal sector—primarily the elite— who constitute less than 10% of Uganda’s working population of currently about 13 million, but also to those in the informal sector who are the majority workers in Uganda. </a:t>
            </a:r>
          </a:p>
          <a:p>
            <a:pPr lvl="0"/>
            <a:r>
              <a:rPr lang="en-US" dirty="0" smtClean="0"/>
              <a:t>These reforms are therefore not narrowly targeting the NSSF as some people have been saying; it is in fact a very broad reform agenda.</a:t>
            </a:r>
          </a:p>
          <a:p>
            <a:pPr lvl="1"/>
            <a:r>
              <a:rPr lang="en-US" dirty="0" smtClean="0"/>
              <a:t>Also aimed at protecting pensioners under the PSPS and improving how the system of currently being administered</a:t>
            </a:r>
          </a:p>
          <a:p>
            <a:pPr lvl="1"/>
            <a:r>
              <a:rPr lang="en-US" dirty="0" smtClean="0"/>
              <a:t>Providing a policy, legal and oversight framework for investment of voluntary contributions</a:t>
            </a:r>
          </a:p>
          <a:p>
            <a:pPr lvl="1"/>
            <a:r>
              <a:rPr lang="en-US" dirty="0" smtClean="0"/>
              <a:t>Expanding coverage to those in the informal sector and also those in the formal sector who currently have no social protection </a:t>
            </a:r>
          </a:p>
          <a:p>
            <a:pPr lvl="1"/>
            <a:r>
              <a:rPr lang="en-US" dirty="0" smtClean="0"/>
              <a:t>Ultimately, building a comprehensive social protection system for all Ugandans. This is why the Government is piloting the Senior Citizens Grant to funding options and affordability.</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r>
              <a:rPr lang="en-US" b="1" dirty="0" smtClean="0"/>
              <a:t>National Reform Context</a:t>
            </a:r>
            <a:endParaRPr lang="en-US" dirty="0"/>
          </a:p>
        </p:txBody>
      </p:sp>
      <p:sp>
        <p:nvSpPr>
          <p:cNvPr id="3" name="Content Placeholder 2"/>
          <p:cNvSpPr>
            <a:spLocks noGrp="1"/>
          </p:cNvSpPr>
          <p:nvPr>
            <p:ph idx="1"/>
          </p:nvPr>
        </p:nvSpPr>
        <p:spPr>
          <a:xfrm>
            <a:off x="457200" y="980728"/>
            <a:ext cx="8229600" cy="5145435"/>
          </a:xfrm>
        </p:spPr>
        <p:txBody>
          <a:bodyPr>
            <a:normAutofit fontScale="85000" lnSpcReduction="10000"/>
          </a:bodyPr>
          <a:lstStyle/>
          <a:p>
            <a:r>
              <a:rPr lang="en-US" dirty="0" smtClean="0"/>
              <a:t>Pension reforms are driven by the over-riding principle of a long term view in the accumulation of savings</a:t>
            </a:r>
          </a:p>
          <a:p>
            <a:r>
              <a:rPr lang="en-US" dirty="0" smtClean="0"/>
              <a:t>The re-designing of the pension system should not be driven by the attempts for speculative and short term investments; </a:t>
            </a:r>
          </a:p>
          <a:p>
            <a:pPr lvl="1"/>
            <a:r>
              <a:rPr lang="en-US" dirty="0" smtClean="0"/>
              <a:t>it is to address old age poverty, when one is no longer able to work and earn an income.</a:t>
            </a:r>
          </a:p>
          <a:p>
            <a:pPr lvl="1"/>
            <a:r>
              <a:rPr lang="en-US" dirty="0" smtClean="0"/>
              <a:t>Not for quick gains</a:t>
            </a:r>
          </a:p>
          <a:p>
            <a:pPr lvl="1"/>
            <a:r>
              <a:rPr lang="en-US" dirty="0" smtClean="0"/>
              <a:t>Long term view, and that is why these funds are invested for long term.</a:t>
            </a:r>
          </a:p>
          <a:p>
            <a:pPr lvl="1"/>
            <a:r>
              <a:rPr lang="en-US" dirty="0" smtClean="0"/>
              <a:t>Balancing these objectives requires undertaking changes to the parameters which define the pension benefits.</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3600" b="1" dirty="0" smtClean="0"/>
              <a:t>State Duty to provide social protection.</a:t>
            </a:r>
            <a:endParaRPr lang="en-US" sz="3600" b="1" dirty="0"/>
          </a:p>
        </p:txBody>
      </p:sp>
      <p:sp>
        <p:nvSpPr>
          <p:cNvPr id="3" name="Content Placeholder 2"/>
          <p:cNvSpPr>
            <a:spLocks noGrp="1"/>
          </p:cNvSpPr>
          <p:nvPr>
            <p:ph idx="1"/>
          </p:nvPr>
        </p:nvSpPr>
        <p:spPr>
          <a:xfrm>
            <a:off x="457200" y="1052736"/>
            <a:ext cx="8229600" cy="5073427"/>
          </a:xfrm>
        </p:spPr>
        <p:txBody>
          <a:bodyPr>
            <a:normAutofit/>
          </a:bodyPr>
          <a:lstStyle/>
          <a:p>
            <a:r>
              <a:rPr lang="en-US" dirty="0" smtClean="0"/>
              <a:t>It is the duty and responsibility of the state to provide pensions and social protection to its citizens.</a:t>
            </a:r>
          </a:p>
          <a:p>
            <a:r>
              <a:rPr lang="en-US" dirty="0" smtClean="0"/>
              <a:t>This responsibility of the state is enshrined in the 1995 Constitution. In the National Objectives and Directive Principles of State Policy of the Constitution, under Social and Economic Objectives, it is the duty of the State to ensure that all Ugandans enjoy pension and retirement benefits, among others.</a:t>
            </a:r>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2074"/>
          </a:xfrm>
        </p:spPr>
        <p:txBody>
          <a:bodyPr>
            <a:normAutofit fontScale="90000"/>
          </a:bodyPr>
          <a:lstStyle/>
          <a:p>
            <a:r>
              <a:rPr lang="en-US" sz="2800" b="1" dirty="0" smtClean="0"/>
              <a:t>What are the shortcomings of the current Pension System?</a:t>
            </a:r>
            <a:endParaRPr lang="en-US" sz="2800" b="1" dirty="0"/>
          </a:p>
        </p:txBody>
      </p:sp>
      <p:sp>
        <p:nvSpPr>
          <p:cNvPr id="3" name="Content Placeholder 2"/>
          <p:cNvSpPr>
            <a:spLocks noGrp="1"/>
          </p:cNvSpPr>
          <p:nvPr>
            <p:ph idx="1"/>
          </p:nvPr>
        </p:nvSpPr>
        <p:spPr>
          <a:xfrm>
            <a:off x="457200" y="836712"/>
            <a:ext cx="8229600" cy="5760640"/>
          </a:xfrm>
        </p:spPr>
        <p:txBody>
          <a:bodyPr>
            <a:normAutofit/>
          </a:bodyPr>
          <a:lstStyle/>
          <a:p>
            <a:r>
              <a:rPr lang="en-US" dirty="0" smtClean="0"/>
              <a:t>Low coverage</a:t>
            </a:r>
          </a:p>
          <a:p>
            <a:r>
              <a:rPr lang="en-US" dirty="0" smtClean="0"/>
              <a:t>Poor governance</a:t>
            </a:r>
          </a:p>
          <a:p>
            <a:pPr lvl="2">
              <a:buFont typeface="Wingdings" pitchFamily="2" charset="2"/>
              <a:buChar char="Ø"/>
            </a:pPr>
            <a:r>
              <a:rPr lang="en-US" dirty="0" smtClean="0"/>
              <a:t>Introducing competitive pressure</a:t>
            </a:r>
          </a:p>
          <a:p>
            <a:pPr lvl="2">
              <a:buFont typeface="Wingdings" pitchFamily="2" charset="2"/>
              <a:buChar char="Ø"/>
            </a:pPr>
            <a:r>
              <a:rPr lang="en-US" dirty="0" smtClean="0"/>
              <a:t>Introducing choice and portability</a:t>
            </a:r>
          </a:p>
          <a:p>
            <a:pPr lvl="2">
              <a:buFont typeface="Wingdings" pitchFamily="2" charset="2"/>
              <a:buChar char="Ø"/>
            </a:pPr>
            <a:r>
              <a:rPr lang="en-US" dirty="0" smtClean="0"/>
              <a:t>Putting savers in full control of their savings </a:t>
            </a:r>
            <a:r>
              <a:rPr lang="en-US" dirty="0" err="1" smtClean="0"/>
              <a:t>i.e</a:t>
            </a:r>
            <a:r>
              <a:rPr lang="en-US" dirty="0" smtClean="0"/>
              <a:t> Boards of trustees.</a:t>
            </a:r>
          </a:p>
          <a:p>
            <a:r>
              <a:rPr lang="en-US" dirty="0" smtClean="0"/>
              <a:t>Lack of fiscal sustainability </a:t>
            </a:r>
          </a:p>
          <a:p>
            <a:r>
              <a:rPr lang="en-US" dirty="0" smtClean="0"/>
              <a:t>Inadequate pensions or no pensions at all</a:t>
            </a:r>
          </a:p>
          <a:p>
            <a:r>
              <a:rPr lang="en-US" dirty="0" smtClean="0"/>
              <a:t>This translates into low savings in the country and lack of social protection for majority Ugandans.</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7</a:t>
            </a:fld>
            <a:endParaRPr lang="en-US"/>
          </a:p>
        </p:txBody>
      </p:sp>
    </p:spTree>
    <p:extLst>
      <p:ext uri="{BB962C8B-B14F-4D97-AF65-F5344CB8AC3E}">
        <p14:creationId xmlns="" xmlns:p14="http://schemas.microsoft.com/office/powerpoint/2010/main" val="41555612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What are the shortcomings of the current Pension System?</a:t>
            </a:r>
            <a:endParaRPr lang="en-US" sz="3200" dirty="0"/>
          </a:p>
        </p:txBody>
      </p:sp>
      <p:sp>
        <p:nvSpPr>
          <p:cNvPr id="3" name="Content Placeholder 2"/>
          <p:cNvSpPr>
            <a:spLocks noGrp="1"/>
          </p:cNvSpPr>
          <p:nvPr>
            <p:ph idx="1"/>
          </p:nvPr>
        </p:nvSpPr>
        <p:spPr>
          <a:xfrm>
            <a:off x="457200" y="1412776"/>
            <a:ext cx="8229600" cy="4713387"/>
          </a:xfrm>
        </p:spPr>
        <p:txBody>
          <a:bodyPr>
            <a:normAutofit fontScale="85000" lnSpcReduction="20000"/>
          </a:bodyPr>
          <a:lstStyle/>
          <a:p>
            <a:r>
              <a:rPr lang="en-US" dirty="0" smtClean="0"/>
              <a:t>Government is therefore introducing reforms that are intended to :</a:t>
            </a:r>
          </a:p>
          <a:p>
            <a:pPr lvl="1">
              <a:buFont typeface="Wingdings" pitchFamily="2" charset="2"/>
              <a:buChar char="Ø"/>
            </a:pPr>
            <a:r>
              <a:rPr lang="en-US" dirty="0" smtClean="0"/>
              <a:t>Extend pension coverage to a wider  proportion of the Ugandan working population. </a:t>
            </a:r>
          </a:p>
          <a:p>
            <a:pPr lvl="1">
              <a:buFont typeface="Wingdings" pitchFamily="2" charset="2"/>
              <a:buChar char="Ø"/>
            </a:pPr>
            <a:r>
              <a:rPr lang="en-US" dirty="0" smtClean="0"/>
              <a:t>Ensure  prudent investments by all retirement benefit schemes.</a:t>
            </a:r>
          </a:p>
          <a:p>
            <a:pPr lvl="1">
              <a:buFont typeface="Wingdings" pitchFamily="2" charset="2"/>
              <a:buChar char="Ø"/>
            </a:pPr>
            <a:r>
              <a:rPr lang="en-US" dirty="0" smtClean="0"/>
              <a:t>Formulate  adequate benefit levels for the savers  .</a:t>
            </a:r>
          </a:p>
          <a:p>
            <a:pPr lvl="1">
              <a:buFont typeface="Wingdings" pitchFamily="2" charset="2"/>
              <a:buChar char="Ø"/>
            </a:pPr>
            <a:r>
              <a:rPr lang="en-US" dirty="0" smtClean="0"/>
              <a:t>Enforce good governance , accountability and transparency among those who collect and invest workers savings.</a:t>
            </a:r>
          </a:p>
          <a:p>
            <a:pPr lvl="1">
              <a:buFont typeface="Wingdings" pitchFamily="2" charset="2"/>
              <a:buChar char="Ø"/>
            </a:pPr>
            <a:r>
              <a:rPr lang="en-US" dirty="0" smtClean="0"/>
              <a:t>Create fiscal sustainability for the public service pension scheme. The civil service scheme has been poorly managed   is  financially unsustainable and created fiscal pressure upon the Government .</a:t>
            </a:r>
          </a:p>
          <a:p>
            <a:endParaRPr lang="en-US" dirty="0"/>
          </a:p>
        </p:txBody>
      </p:sp>
      <p:sp>
        <p:nvSpPr>
          <p:cNvPr id="4" name="Slide Number Placeholder 3"/>
          <p:cNvSpPr>
            <a:spLocks noGrp="1"/>
          </p:cNvSpPr>
          <p:nvPr>
            <p:ph type="sldNum" sz="quarter" idx="12"/>
          </p:nvPr>
        </p:nvSpPr>
        <p:spPr/>
        <p:txBody>
          <a:bodyPr/>
          <a:lstStyle/>
          <a:p>
            <a:fld id="{FF4DA349-A790-4923-B205-5095CED65631}"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US" sz="2800" b="1" dirty="0" smtClean="0"/>
              <a:t>Status Update: Where are we in the Reform process?</a:t>
            </a:r>
            <a:endParaRPr lang="en-US" sz="2800" b="1" dirty="0"/>
          </a:p>
        </p:txBody>
      </p:sp>
      <p:sp>
        <p:nvSpPr>
          <p:cNvPr id="3" name="Content Placeholder 2"/>
          <p:cNvSpPr>
            <a:spLocks noGrp="1"/>
          </p:cNvSpPr>
          <p:nvPr>
            <p:ph idx="1"/>
          </p:nvPr>
        </p:nvSpPr>
        <p:spPr>
          <a:xfrm>
            <a:off x="457200" y="836712"/>
            <a:ext cx="8229600" cy="5289451"/>
          </a:xfrm>
        </p:spPr>
        <p:txBody>
          <a:bodyPr>
            <a:normAutofit fontScale="92500" lnSpcReduction="20000"/>
          </a:bodyPr>
          <a:lstStyle/>
          <a:p>
            <a:r>
              <a:rPr lang="en-US" dirty="0" smtClean="0"/>
              <a:t>The reform process was a 2-step process</a:t>
            </a:r>
          </a:p>
          <a:p>
            <a:pPr lvl="1"/>
            <a:r>
              <a:rPr lang="en-US" dirty="0" smtClean="0"/>
              <a:t>Putting in place a regulatory framework; and</a:t>
            </a:r>
          </a:p>
          <a:p>
            <a:pPr lvl="1"/>
            <a:r>
              <a:rPr lang="en-US" dirty="0" smtClean="0"/>
              <a:t>Introducing competition—liberalization.</a:t>
            </a:r>
          </a:p>
          <a:p>
            <a:pPr lvl="1"/>
            <a:r>
              <a:rPr lang="en-US" dirty="0" smtClean="0"/>
              <a:t>We have the regulatory framework in place; the URBRA Act became effective in September 2011.</a:t>
            </a:r>
          </a:p>
          <a:p>
            <a:pPr lvl="1"/>
            <a:r>
              <a:rPr lang="en-US" dirty="0" smtClean="0"/>
              <a:t>The Liberalization Bill is before Parliament; there has been a review process of the bill; this process has come up with amendments to the original Bill. </a:t>
            </a:r>
          </a:p>
          <a:p>
            <a:pPr lvl="1"/>
            <a:r>
              <a:rPr lang="en-US" dirty="0" smtClean="0"/>
              <a:t>The process has involved a broad spectrum of stakeholders, including representatives of Workers’ unions</a:t>
            </a:r>
          </a:p>
          <a:p>
            <a:pPr lvl="1"/>
            <a:r>
              <a:rPr lang="en-US" dirty="0" smtClean="0"/>
              <a:t>The dialogue on this Bill is still on-going, and will continue even when the amendments have been introduced to Parliament.</a:t>
            </a:r>
          </a:p>
        </p:txBody>
      </p:sp>
      <p:sp>
        <p:nvSpPr>
          <p:cNvPr id="4" name="Slide Number Placeholder 3"/>
          <p:cNvSpPr>
            <a:spLocks noGrp="1"/>
          </p:cNvSpPr>
          <p:nvPr>
            <p:ph type="sldNum" sz="quarter" idx="12"/>
          </p:nvPr>
        </p:nvSpPr>
        <p:spPr/>
        <p:txBody>
          <a:bodyPr/>
          <a:lstStyle/>
          <a:p>
            <a:fld id="{FF4DA349-A790-4923-B205-5095CED65631}" type="slidenum">
              <a:rPr lang="en-US" smtClean="0"/>
              <a:pPr/>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TotalTime>
  <Words>2621</Words>
  <Application>Microsoft Office PowerPoint</Application>
  <PresentationFormat>On-screen Show (4:3)</PresentationFormat>
  <Paragraphs>167</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 </vt:lpstr>
      <vt:lpstr>National Reform Context</vt:lpstr>
      <vt:lpstr>National Reform Context</vt:lpstr>
      <vt:lpstr>National Reform Context</vt:lpstr>
      <vt:lpstr>National Reform Context</vt:lpstr>
      <vt:lpstr>State Duty to provide social protection.</vt:lpstr>
      <vt:lpstr>What are the shortcomings of the current Pension System?</vt:lpstr>
      <vt:lpstr>What are the shortcomings of the current Pension System?</vt:lpstr>
      <vt:lpstr>Status Update: Where are we in the Reform process?</vt:lpstr>
      <vt:lpstr>What is URBRA’s Mandate?</vt:lpstr>
      <vt:lpstr> Objectives of Retirement Benefits sector liberalization </vt:lpstr>
      <vt:lpstr>Objectives of Retirement Benefits sector liberalization</vt:lpstr>
      <vt:lpstr>Objectives of Retirement Benefits sector liberalization</vt:lpstr>
      <vt:lpstr>Objectives of Retirement Benefits sector liberalization</vt:lpstr>
      <vt:lpstr> How to access Retirements Benefits after enactment of the Liberalization Bill </vt:lpstr>
      <vt:lpstr>How to access Retirements Benefits after enactment of the Liberalization Bill</vt:lpstr>
      <vt:lpstr>How to access Retirements Benefits after enactment of the Liberalization Bill</vt:lpstr>
      <vt:lpstr>How to access Retirements Benefits after enactment of the Liberalization Bill</vt:lpstr>
      <vt:lpstr>How to access Retirements Benefits after enactment of the Liberalization Bill</vt:lpstr>
      <vt:lpstr> What Impact will Liberalization have on the NSSF? </vt:lpstr>
      <vt:lpstr>Impact of Liberalization on the NSSF</vt:lpstr>
      <vt:lpstr>NSSF Internal Reforms </vt:lpstr>
      <vt:lpstr>NSSF Internal Reforms </vt:lpstr>
      <vt:lpstr>What are the benefits of these reforms?</vt:lpstr>
      <vt:lpstr>Thank you very much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user</dc:creator>
  <cp:lastModifiedBy> Moses Bekabye</cp:lastModifiedBy>
  <cp:revision>23</cp:revision>
  <dcterms:created xsi:type="dcterms:W3CDTF">2013-07-31T01:13:02Z</dcterms:created>
  <dcterms:modified xsi:type="dcterms:W3CDTF">2013-09-02T16:59:48Z</dcterms:modified>
</cp:coreProperties>
</file>